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1"/>
  </p:sldMasterIdLst>
  <p:notesMasterIdLst>
    <p:notesMasterId r:id="rId25"/>
  </p:notesMasterIdLst>
  <p:handoutMasterIdLst>
    <p:handoutMasterId r:id="rId26"/>
  </p:handoutMasterIdLst>
  <p:sldIdLst>
    <p:sldId id="1350" r:id="rId2"/>
    <p:sldId id="1359" r:id="rId3"/>
    <p:sldId id="1360" r:id="rId4"/>
    <p:sldId id="1339" r:id="rId5"/>
    <p:sldId id="1294" r:id="rId6"/>
    <p:sldId id="1340" r:id="rId7"/>
    <p:sldId id="1341" r:id="rId8"/>
    <p:sldId id="1343" r:id="rId9"/>
    <p:sldId id="1342" r:id="rId10"/>
    <p:sldId id="1353" r:id="rId11"/>
    <p:sldId id="1354" r:id="rId12"/>
    <p:sldId id="1352" r:id="rId13"/>
    <p:sldId id="1344" r:id="rId14"/>
    <p:sldId id="1349" r:id="rId15"/>
    <p:sldId id="1355" r:id="rId16"/>
    <p:sldId id="1351" r:id="rId17"/>
    <p:sldId id="1345" r:id="rId18"/>
    <p:sldId id="1346" r:id="rId19"/>
    <p:sldId id="1348" r:id="rId20"/>
    <p:sldId id="1347" r:id="rId21"/>
    <p:sldId id="1356" r:id="rId22"/>
    <p:sldId id="1357" r:id="rId23"/>
    <p:sldId id="1358" r:id="rId24"/>
  </p:sldIdLst>
  <p:sldSz cx="9144000" cy="6858000" type="screen4x3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0000"/>
    <a:srgbClr val="FFAA01"/>
    <a:srgbClr val="F99707"/>
    <a:srgbClr val="FCB504"/>
    <a:srgbClr val="B52217"/>
    <a:srgbClr val="960000"/>
    <a:srgbClr val="A40000"/>
    <a:srgbClr val="D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2353" autoAdjust="0"/>
  </p:normalViewPr>
  <p:slideViewPr>
    <p:cSldViewPr>
      <p:cViewPr varScale="1">
        <p:scale>
          <a:sx n="68" d="100"/>
          <a:sy n="68" d="100"/>
        </p:scale>
        <p:origin x="1867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322"/>
    </p:cViewPr>
  </p:sorterViewPr>
  <p:notesViewPr>
    <p:cSldViewPr>
      <p:cViewPr varScale="1">
        <p:scale>
          <a:sx n="81" d="100"/>
          <a:sy n="81" d="100"/>
        </p:scale>
        <p:origin x="-2844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7F52D72-ED1D-48E3-B38D-D27DF71D5328}" type="datetimeFigureOut">
              <a:rPr lang="de-AT"/>
              <a:pPr>
                <a:defRPr/>
              </a:pPr>
              <a:t>19.06.2024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B8876E5-8CB2-488D-BB52-3FDCCA373F31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4803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3163736-15EA-4775-815E-DDF88F21B7ED}" type="datetimeFigureOut">
              <a:rPr lang="de-AT"/>
              <a:pPr>
                <a:defRPr/>
              </a:pPr>
              <a:t>19.06.2024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AT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AT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6EAC6C9-0F3A-40E0-896B-88DE66496CB5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1234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Fließ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541337" indent="0">
              <a:buNone/>
              <a:defRPr sz="2400"/>
            </a:lvl2pPr>
            <a:lvl3pPr marL="1073150" indent="0">
              <a:buNone/>
              <a:defRPr sz="2200"/>
            </a:lvl3pPr>
            <a:lvl4pPr marL="1436687" indent="0">
              <a:buNone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Aufzähl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/>
          <a:lstStyle>
            <a:lvl1pPr marL="514350" indent="-514350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lt"/>
              <a:buAutoNum type="arabicPeriod"/>
              <a:defRPr sz="2600" baseline="0"/>
            </a:lvl1pPr>
            <a:lvl2pPr marL="998537" indent="-457200"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lphaLcPeriod"/>
              <a:defRPr sz="2300"/>
            </a:lvl2pPr>
            <a:lvl3pPr marL="1530350" indent="-457200">
              <a:buSzPct val="100000"/>
              <a:buFont typeface="Wingdings" pitchFamily="2" charset="2"/>
              <a:buChar char="§"/>
              <a:defRPr sz="2000" baseline="0"/>
            </a:lvl3pPr>
            <a:lvl4pPr marL="1893887" indent="-457200">
              <a:buFont typeface="+mj-lt"/>
              <a:buAutoNum type="arabicPeriod"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  <a:p>
            <a:pPr lvl="4"/>
            <a:r>
              <a:rPr lang="en-US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lis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468313" y="1268760"/>
            <a:ext cx="8207375" cy="4608165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</p:spPr>
        <p:txBody>
          <a:bodyPr/>
          <a:lstStyle/>
          <a:p>
            <a:r>
              <a:rPr lang="en-US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Textmasterformate durch Klicken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0000">
              <a:schemeClr val="bg1">
                <a:tint val="80000"/>
                <a:satMod val="300000"/>
                <a:lumMod val="85000"/>
                <a:lumOff val="1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-7455" y="-12449"/>
            <a:ext cx="9252520" cy="849161"/>
          </a:xfrm>
          <a:prstGeom prst="rect">
            <a:avLst/>
          </a:prstGeom>
          <a:gradFill flip="none" rotWithShape="1">
            <a:gsLst>
              <a:gs pos="27000">
                <a:srgbClr val="4879B4"/>
              </a:gs>
              <a:gs pos="0">
                <a:schemeClr val="tx2"/>
              </a:gs>
              <a:gs pos="50000">
                <a:schemeClr val="accent1"/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sp>
        <p:nvSpPr>
          <p:cNvPr id="12" name="Rechteck 11"/>
          <p:cNvSpPr/>
          <p:nvPr userDrawn="1"/>
        </p:nvSpPr>
        <p:spPr>
          <a:xfrm>
            <a:off x="-7938" y="-26988"/>
            <a:ext cx="9253538" cy="809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Masterfolie</a:t>
            </a:r>
            <a:endParaRPr lang="de-AT" dirty="0"/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gray">
          <a:xfrm>
            <a:off x="349250" y="6361113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Seite 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  <a:sym typeface="Wingdings" pitchFamily="2" charset="2"/>
              </a:rPr>
              <a:t>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 </a:t>
            </a:r>
            <a:fld id="{C5A4FFB9-E613-43CD-964A-AE1E9E6225EE}" type="slidenum">
              <a:rPr lang="de-DE" sz="100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sz="1000" dirty="0">
              <a:solidFill>
                <a:schemeClr val="bg1">
                  <a:lumMod val="50000"/>
                </a:schemeClr>
              </a:solidFill>
              <a:latin typeface="+mn-lt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26987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8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1pPr>
      <a:lvl2pPr marL="89535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5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2pPr>
      <a:lvl3pPr marL="134302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2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3pPr>
      <a:lvl4pPr marL="179070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0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iki.instar.com/de/Software/Smarthome/Home_Assistant/MQTTv5/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e.annke.com/products/c500?gad_source=1&amp;gclid=CjwKCAjwg8qzBhAoEiwAWagLrBl2Z73SgXPB1mfnFkVIZziqBRCnTeBan47TPJ7begWdIy1obs6PFhoCRHcQAvD_BwE&amp;variant=39998181343426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techstage.de/test/autark-dank-onvif-support-poe-ueberwachungskamera-annke-ac500-mit-5-mp-im-test/bpg3303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B38D65-0AA9-FBBD-6CBD-37715C001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IP-Kamera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730D47B-7B86-FD2B-6AAD-688C74A084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5576" y="1035217"/>
            <a:ext cx="8207375" cy="4608165"/>
          </a:xfrm>
        </p:spPr>
        <p:txBody>
          <a:bodyPr/>
          <a:lstStyle/>
          <a:p>
            <a:r>
              <a:rPr lang="de-AT" sz="2400" dirty="0"/>
              <a:t>Für HA relevante Protokolle</a:t>
            </a:r>
          </a:p>
          <a:p>
            <a:pPr lvl="1"/>
            <a:r>
              <a:rPr lang="de-AT" sz="2000" dirty="0"/>
              <a:t>RTSP – Realtime Streaming Protocol</a:t>
            </a:r>
          </a:p>
          <a:p>
            <a:pPr lvl="1"/>
            <a:r>
              <a:rPr lang="de-AT" sz="2000" dirty="0"/>
              <a:t>ONVIF - Open Network Video Interface Forum</a:t>
            </a:r>
          </a:p>
          <a:p>
            <a:pPr lvl="1"/>
            <a:r>
              <a:rPr lang="de-AT" sz="2000" dirty="0"/>
              <a:t>Viele China-Kameras unterstützen weder RTSP noch ONVIF</a:t>
            </a:r>
          </a:p>
          <a:p>
            <a:pPr lvl="2"/>
            <a:r>
              <a:rPr lang="de-AT" sz="1800" dirty="0" err="1"/>
              <a:t>Properitäre</a:t>
            </a:r>
            <a:r>
              <a:rPr lang="de-AT" sz="1800" dirty="0"/>
              <a:t> Integrationen in HA möglich (z.B. </a:t>
            </a:r>
            <a:r>
              <a:rPr lang="de-AT" sz="1800" dirty="0" err="1"/>
              <a:t>Reolink</a:t>
            </a:r>
            <a:r>
              <a:rPr lang="de-AT" sz="1800" dirty="0"/>
              <a:t>)</a:t>
            </a:r>
          </a:p>
          <a:p>
            <a:pPr lvl="1"/>
            <a:endParaRPr lang="de-AT" sz="2000" dirty="0"/>
          </a:p>
          <a:p>
            <a:r>
              <a:rPr lang="de-AT" sz="2400" dirty="0"/>
              <a:t>Auflösung – Anwendungsabhängig</a:t>
            </a:r>
          </a:p>
          <a:p>
            <a:pPr lvl="1"/>
            <a:r>
              <a:rPr lang="de-AT" sz="2000" dirty="0"/>
              <a:t>1080p, 4K</a:t>
            </a:r>
          </a:p>
          <a:p>
            <a:pPr lvl="1"/>
            <a:r>
              <a:rPr lang="de-AT" sz="2000" dirty="0"/>
              <a:t>Speicherung</a:t>
            </a:r>
          </a:p>
          <a:p>
            <a:pPr lvl="1"/>
            <a:r>
              <a:rPr lang="de-AT" sz="2000" dirty="0"/>
              <a:t>Objekterkennung</a:t>
            </a:r>
          </a:p>
          <a:p>
            <a:pPr lvl="1"/>
            <a:r>
              <a:rPr lang="de-AT" sz="2000" dirty="0"/>
              <a:t>Übertragung</a:t>
            </a:r>
          </a:p>
          <a:p>
            <a:pPr lvl="1"/>
            <a:endParaRPr lang="de-AT" sz="2000" dirty="0"/>
          </a:p>
          <a:p>
            <a:pPr lvl="1"/>
            <a:endParaRPr lang="de-AT" sz="2000" dirty="0"/>
          </a:p>
        </p:txBody>
      </p:sp>
      <p:pic>
        <p:nvPicPr>
          <p:cNvPr id="1026" name="Picture 2" descr="4k vs 1080p">
            <a:extLst>
              <a:ext uri="{FF2B5EF4-FFF2-40B4-BE49-F238E27FC236}">
                <a16:creationId xmlns:a16="http://schemas.microsoft.com/office/drawing/2014/main" id="{9088FA1C-50D1-3385-3481-ED992F500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288" y="4149080"/>
            <a:ext cx="3761797" cy="198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53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798D36-0BF1-DDD4-BC4B-EC265B17D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Instar</a:t>
            </a:r>
            <a:r>
              <a:rPr lang="de-AT" dirty="0"/>
              <a:t> konfigurieren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926BAA-E84D-E6B7-0105-8A8A80087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A9C3DE3-4186-6809-8573-2C8BCF011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2" y="1279682"/>
            <a:ext cx="8532440" cy="456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22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5FC0C6-AA51-3B26-AF0B-CD489B984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MQTT-Konfiguration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4E20B7-745E-5E09-A71D-5A3AA1BADF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3817016-0EF2-FD55-08E7-96192D809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078390"/>
            <a:ext cx="5842689" cy="577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207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5C0A58-8640-3FF9-8CF6-6C7290DF2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IP-Konfiguration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B6D32B-8412-E5CF-51F4-60CD8A6299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5793DCC-6D76-F2B2-ACAB-8F44C6DFF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447" y="981075"/>
            <a:ext cx="6073105" cy="559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7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2F0F8F-E78C-32A5-7317-0F0CF0695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RTSP-Streaming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9D1E41E-DFA4-98EB-A694-F1DC75054A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Unterschiedliche Qualität </a:t>
            </a:r>
            <a:r>
              <a:rPr lang="de-AT" dirty="0">
                <a:sym typeface="Wingdings" panose="05000000000000000000" pitchFamily="2" charset="2"/>
              </a:rPr>
              <a:t> Bandbreite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11  1920*1080p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12  640*352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13  320*176</a:t>
            </a:r>
          </a:p>
          <a:p>
            <a:r>
              <a:rPr lang="de-AT" dirty="0">
                <a:sym typeface="Wingdings" panose="05000000000000000000" pitchFamily="2" charset="2"/>
              </a:rPr>
              <a:t>Z.B. für AI-</a:t>
            </a:r>
            <a:r>
              <a:rPr lang="de-AT" dirty="0" err="1">
                <a:sym typeface="Wingdings" panose="05000000000000000000" pitchFamily="2" charset="2"/>
              </a:rPr>
              <a:t>Detection</a:t>
            </a:r>
            <a:r>
              <a:rPr lang="de-AT" dirty="0">
                <a:sym typeface="Wingdings" panose="05000000000000000000" pitchFamily="2" charset="2"/>
              </a:rPr>
              <a:t> reicht mittlere Auflösung  geringere Prozessorlast</a:t>
            </a:r>
          </a:p>
          <a:p>
            <a:pPr lvl="1"/>
            <a:endParaRPr lang="de-AT" dirty="0">
              <a:sym typeface="Wingdings" panose="05000000000000000000" pitchFamily="2" charset="2"/>
            </a:endParaRPr>
          </a:p>
          <a:p>
            <a:pPr lvl="1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946A2B7-E92F-D3E1-9750-7C6235BC8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2" y="4005064"/>
            <a:ext cx="8591583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73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A9E03B-5C59-B88E-5AEF-358ACCB3A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MJPG/JPG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5EDD94-A2BE-D26D-D776-BF42700886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Weiteres verfügbares Protokoll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6BE3429-9D10-3B75-719D-5D6823A43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78" y="1937020"/>
            <a:ext cx="895350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550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2F04B0-8BFE-B78B-86A9-1293D1593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ONVIF Konfiguration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7530DBB-1C82-E35B-BA33-5583031423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D2CAB50-0D92-95A7-1B0C-836308E6D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1119187"/>
            <a:ext cx="705802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03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F2BA92-1B98-2B58-CF60-0B5A7C81F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Test über VLC - Mediaplayer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905A44-ABD9-9D33-F554-66499F6F15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5C0730B-6D49-95F7-1E9F-5D57FAA7A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367" y="1484784"/>
            <a:ext cx="6621537" cy="51170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A6C5F8A-9742-51AD-D126-F6053A3F4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097313"/>
            <a:ext cx="4439807" cy="369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745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362907-EE33-486B-6CA9-692131218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Eigene Doku für HA-Einbindung (MQTT)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79EA7F2-1EF0-A95A-0DEA-64A9879E0E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sz="2000" dirty="0">
                <a:hlinkClick r:id="rId2"/>
              </a:rPr>
              <a:t>https://wiki.instar.com/de/Software/Smarthome/Home_Assistant/MQTTv5/</a:t>
            </a:r>
            <a:r>
              <a:rPr lang="de-AT" sz="2000" dirty="0"/>
              <a:t> </a:t>
            </a:r>
          </a:p>
          <a:p>
            <a:endParaRPr lang="de-AT" sz="2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3E30C28-E679-CE9A-6A02-05E37B1CF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49" y="1988840"/>
            <a:ext cx="888682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386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15B533-CF20-1A30-4FFE-82005CED0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MQTT – Alarm per Kamera auslösen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42AF14E-ED2F-F651-21B0-BFF55F5191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6EC595A-11C7-AA91-CB9F-83110F3D8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4784"/>
            <a:ext cx="8100392" cy="469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66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E5C665-075F-7E03-614B-42A0BD171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2800" dirty="0"/>
              <a:t>Kameraausrichtung nach Bewegungsmelder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8C9CC21-2A7E-DACA-630F-1BB218C828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2118590-0DB3-FC42-607B-F41988AE0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30044"/>
            <a:ext cx="7596336" cy="433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31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82F32E-2B52-6F92-62DA-74F88E5A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Alternativen mit RTSP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500CBE-0917-FC8D-E552-A6321B267B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520" y="1124744"/>
            <a:ext cx="8207375" cy="4608165"/>
          </a:xfrm>
        </p:spPr>
        <p:txBody>
          <a:bodyPr/>
          <a:lstStyle/>
          <a:p>
            <a:r>
              <a:rPr lang="de-AT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Annke</a:t>
            </a:r>
            <a:r>
              <a:rPr lang="de-AT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produziert für </a:t>
            </a:r>
            <a:r>
              <a:rPr lang="de-AT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HikVision</a:t>
            </a:r>
            <a:endParaRPr lang="de-AT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de-AT" sz="1400" dirty="0">
                <a:hlinkClick r:id="rId2"/>
              </a:rPr>
              <a:t>https://de.annke.com/products/c500?gad_source=1&amp;gclid=CjwKCAjwg8qzBhAoEiwAWagLrBl2Z73SgXPB1mfnFkVIZziqBRCnTeBan47TPJ7begWdIy1obs6PFhoCRHcQAvD_BwE&amp;variant=39998181343426</a:t>
            </a:r>
            <a:r>
              <a:rPr lang="de-AT" sz="1400" dirty="0"/>
              <a:t>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913AD71-433C-387F-74EB-B6ABDEB55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52" y="2852936"/>
            <a:ext cx="8458895" cy="366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40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E72691-9185-BB0E-4B86-19374B591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Einbindung in HA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95F166B-1679-9B6E-F8D8-E284396DC6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sz="2400" dirty="0"/>
              <a:t>Integration „Generische Kamera“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5B367B0-3DF9-AFE6-A338-EC105B2E7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765" y="2060848"/>
            <a:ext cx="6716470" cy="411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63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679793-071C-8B98-1894-3847DAB34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Adressen eintragen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32DF58-0755-A3E5-31F8-BC6010CE68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Stream</a:t>
            </a:r>
          </a:p>
          <a:p>
            <a:r>
              <a:rPr lang="de-AT" dirty="0"/>
              <a:t>Snapshot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55E0E98-FBD9-5470-E60F-012A8F7BA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956549"/>
            <a:ext cx="3859628" cy="57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26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63D8BF-627C-06DD-81C6-17B4EAAD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 UI – Picture Entity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3262027-C99A-4E69-D907-3676D6319E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6244345-CCEA-EE99-A1C0-4B3790896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36847"/>
            <a:ext cx="8001679" cy="487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232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B9DEF3-3B2F-E997-3E73-5DF8AF767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Kamera-Entität auswählen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590A079-E6DC-B434-40F9-0EED71F34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BC0B28-6AF0-31D8-FB47-4F028CCBE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18" y="1268413"/>
            <a:ext cx="8307564" cy="480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262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A2EDAB-1D38-EBD3-D549-C4960697E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Testbericht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C42A7B9-9F84-6FD6-81F8-3118736770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sz="1800" dirty="0">
                <a:hlinkClick r:id="rId2"/>
              </a:rPr>
              <a:t>https://www.techstage.de/test/autark-dank-onvif-support-poe-ueberwachungskamera-annke-ac500-mit-5-mp-im-test/bpg3303</a:t>
            </a:r>
            <a:r>
              <a:rPr lang="de-AT" sz="1800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1F31C53-F0D5-ACD4-3F6E-7E3718CC7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1844824"/>
            <a:ext cx="6881729" cy="460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45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2BEA72-6B65-B560-E01A-B1CCA3DC0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NVR - Netzwerkvideorekorder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684F7D-8C75-BDDF-5345-AD4BCBED30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Verwaltet mehrere IP-Kameras</a:t>
            </a:r>
          </a:p>
          <a:p>
            <a:r>
              <a:rPr lang="de-AT" dirty="0"/>
              <a:t>Aufgaben</a:t>
            </a:r>
          </a:p>
          <a:p>
            <a:pPr lvl="1"/>
            <a:r>
              <a:rPr lang="de-AT" dirty="0"/>
              <a:t>Speicherung von Aufnahmen</a:t>
            </a:r>
          </a:p>
          <a:p>
            <a:pPr lvl="1"/>
            <a:r>
              <a:rPr lang="de-AT" dirty="0"/>
              <a:t>Schnappschüsse erstellen</a:t>
            </a:r>
          </a:p>
          <a:p>
            <a:pPr lvl="1"/>
            <a:r>
              <a:rPr lang="de-AT" dirty="0"/>
              <a:t>Alarmierung</a:t>
            </a:r>
          </a:p>
          <a:p>
            <a:pPr lvl="1"/>
            <a:r>
              <a:rPr lang="de-AT" dirty="0"/>
              <a:t>Objekterkennung</a:t>
            </a:r>
          </a:p>
          <a:p>
            <a:pPr lvl="2"/>
            <a:r>
              <a:rPr lang="de-AT" dirty="0"/>
              <a:t>Eingebaute oder externe Bewegungsmelder</a:t>
            </a:r>
          </a:p>
          <a:p>
            <a:pPr lvl="2"/>
            <a:r>
              <a:rPr lang="de-AT" dirty="0"/>
              <a:t>Einsatz von KI</a:t>
            </a:r>
          </a:p>
        </p:txBody>
      </p:sp>
    </p:spTree>
    <p:extLst>
      <p:ext uri="{BB962C8B-B14F-4D97-AF65-F5344CB8AC3E}">
        <p14:creationId xmlns:p14="http://schemas.microsoft.com/office/powerpoint/2010/main" val="2263666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93F974-C007-9E76-1036-AD2916AF9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INSTAR IP-Kameras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AD11AF0-DC98-91C1-9718-EA8FF0600E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3C8D620-99E6-57FF-17FC-DE4E28054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124744"/>
            <a:ext cx="5550956" cy="507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10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857437-493A-0585-63DE-D608557D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Sehr gute Doku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412E14-0EFC-B54C-2504-E62940EA93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F4F2EA-45CB-B1CE-BB75-E92633B14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83" y="1412776"/>
            <a:ext cx="8316416" cy="455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41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50167-DB62-45C6-4709-553C110D0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Gerät im Workshop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834032-0C15-C758-23AB-8CF58D9D53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62926C7-EE3B-B5FB-7BE6-EA30FB8BB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2" y="898966"/>
            <a:ext cx="3826033" cy="534775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8CA9D57-B4F5-07D5-1BE2-3909080F2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354" y="934567"/>
            <a:ext cx="3815001" cy="479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19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8A81A3-7282-47CD-AB48-3CFBEDA3B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Neues Modell hat PIR und AI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2ECEA3B-9C1F-08FD-1937-3CF3DDD030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Preise ab 200€ (z.B. I</a:t>
            </a:r>
            <a:r>
              <a:rPr lang="de-AT" b="0" i="0" dirty="0">
                <a:solidFill>
                  <a:srgbClr val="0F1111"/>
                </a:solidFill>
                <a:effectLst/>
                <a:highlight>
                  <a:srgbClr val="FFFFFF"/>
                </a:highlight>
                <a:latin typeface="Amazon Ember"/>
              </a:rPr>
              <a:t>NSTAR IN-9408)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B360B9C-E001-EC87-402B-BE46A91FE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988840"/>
            <a:ext cx="8207375" cy="373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27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D5B2FD-12C3-2CC2-46BC-4067970DF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MQTT wird sehr gut unterstützt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2891C5A-25AD-F777-FD57-C50E5B1463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Z.B. Alarm </a:t>
            </a:r>
            <a:r>
              <a:rPr lang="de-AT" dirty="0" err="1"/>
              <a:t>enablen</a:t>
            </a:r>
            <a:r>
              <a:rPr lang="de-AT" dirty="0"/>
              <a:t> </a:t>
            </a:r>
            <a:r>
              <a:rPr lang="de-AT" dirty="0">
                <a:sym typeface="Wingdings" panose="05000000000000000000" pitchFamily="2" charset="2"/>
              </a:rPr>
              <a:t> </a:t>
            </a:r>
            <a:r>
              <a:rPr lang="de-AT" dirty="0" err="1">
                <a:sym typeface="Wingdings" panose="05000000000000000000" pitchFamily="2" charset="2"/>
              </a:rPr>
              <a:t>Acknowledge</a:t>
            </a:r>
            <a:endParaRPr lang="de-AT" dirty="0"/>
          </a:p>
        </p:txBody>
      </p:sp>
      <p:pic>
        <p:nvPicPr>
          <p:cNvPr id="1026" name="Picture 2" descr="INSTAR MQTT Server für INSTAR Full HD Kameramodelle">
            <a:extLst>
              <a:ext uri="{FF2B5EF4-FFF2-40B4-BE49-F238E27FC236}">
                <a16:creationId xmlns:a16="http://schemas.microsoft.com/office/drawing/2014/main" id="{05A9EEE9-57E7-DB68-A94C-D0E5C6528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79265"/>
            <a:ext cx="8763000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907612"/>
      </p:ext>
    </p:extLst>
  </p:cSld>
  <p:clrMapOvr>
    <a:masterClrMapping/>
  </p:clrMapOvr>
</p:sld>
</file>

<file path=ppt/theme/theme1.xml><?xml version="1.0" encoding="utf-8"?>
<a:theme xmlns:a="http://schemas.openxmlformats.org/drawingml/2006/main" name="2_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251</Words>
  <Application>Microsoft Office PowerPoint</Application>
  <PresentationFormat>Bildschirmpräsentation (4:3)</PresentationFormat>
  <Paragraphs>57</Paragraphs>
  <Slides>23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9" baseType="lpstr">
      <vt:lpstr>Amazon Ember</vt:lpstr>
      <vt:lpstr>Arial</vt:lpstr>
      <vt:lpstr>Calibri</vt:lpstr>
      <vt:lpstr>Symbol</vt:lpstr>
      <vt:lpstr>Wingdings</vt:lpstr>
      <vt:lpstr>2_Larissa</vt:lpstr>
      <vt:lpstr>IP-Kamera</vt:lpstr>
      <vt:lpstr>Alternativen mit RTSP</vt:lpstr>
      <vt:lpstr>Testbericht</vt:lpstr>
      <vt:lpstr>NVR - Netzwerkvideorekorder</vt:lpstr>
      <vt:lpstr>INSTAR IP-Kameras</vt:lpstr>
      <vt:lpstr>Sehr gute Doku</vt:lpstr>
      <vt:lpstr>Gerät im Workshop</vt:lpstr>
      <vt:lpstr>Neues Modell hat PIR und AI</vt:lpstr>
      <vt:lpstr>MQTT wird sehr gut unterstützt</vt:lpstr>
      <vt:lpstr>Instar konfigurieren</vt:lpstr>
      <vt:lpstr>MQTT-Konfiguration</vt:lpstr>
      <vt:lpstr>IP-Konfiguration</vt:lpstr>
      <vt:lpstr>RTSP-Streaming</vt:lpstr>
      <vt:lpstr>MJPG/JPG</vt:lpstr>
      <vt:lpstr>ONVIF Konfiguration</vt:lpstr>
      <vt:lpstr>Test über VLC - Mediaplayer</vt:lpstr>
      <vt:lpstr>Eigene Doku für HA-Einbindung (MQTT)</vt:lpstr>
      <vt:lpstr>MQTT – Alarm per Kamera auslösen</vt:lpstr>
      <vt:lpstr>Kameraausrichtung nach Bewegungsmelder</vt:lpstr>
      <vt:lpstr>Einbindung in HA</vt:lpstr>
      <vt:lpstr>Adressen eintragen</vt:lpstr>
      <vt:lpstr>In UI – Picture Entity</vt:lpstr>
      <vt:lpstr>Kamera-Entität auswählen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Köck</dc:creator>
  <cp:lastModifiedBy>Gerald Köck</cp:lastModifiedBy>
  <cp:revision>904</cp:revision>
  <dcterms:created xsi:type="dcterms:W3CDTF">2011-08-18T07:37:01Z</dcterms:created>
  <dcterms:modified xsi:type="dcterms:W3CDTF">2024-06-21T19:59:39Z</dcterms:modified>
</cp:coreProperties>
</file>